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256" r:id="rId2"/>
    <p:sldId id="472" r:id="rId3"/>
    <p:sldId id="348" r:id="rId4"/>
    <p:sldId id="349" r:id="rId5"/>
    <p:sldId id="395" r:id="rId6"/>
    <p:sldId id="350" r:id="rId7"/>
    <p:sldId id="351" r:id="rId8"/>
    <p:sldId id="430" r:id="rId9"/>
    <p:sldId id="473" r:id="rId10"/>
    <p:sldId id="425" r:id="rId11"/>
    <p:sldId id="427" r:id="rId12"/>
    <p:sldId id="428" r:id="rId13"/>
    <p:sldId id="429" r:id="rId14"/>
    <p:sldId id="353" r:id="rId15"/>
    <p:sldId id="433" r:id="rId16"/>
    <p:sldId id="437" r:id="rId17"/>
    <p:sldId id="435" r:id="rId18"/>
    <p:sldId id="436" r:id="rId19"/>
    <p:sldId id="434" r:id="rId20"/>
    <p:sldId id="460" r:id="rId21"/>
    <p:sldId id="355" r:id="rId22"/>
    <p:sldId id="446" r:id="rId23"/>
    <p:sldId id="356" r:id="rId24"/>
    <p:sldId id="443" r:id="rId25"/>
    <p:sldId id="357" r:id="rId26"/>
    <p:sldId id="420" r:id="rId27"/>
    <p:sldId id="444" r:id="rId28"/>
    <p:sldId id="445" r:id="rId29"/>
    <p:sldId id="447" r:id="rId30"/>
    <p:sldId id="360" r:id="rId31"/>
    <p:sldId id="361" r:id="rId32"/>
    <p:sldId id="362" r:id="rId33"/>
    <p:sldId id="412" r:id="rId34"/>
    <p:sldId id="459" r:id="rId35"/>
    <p:sldId id="363" r:id="rId36"/>
    <p:sldId id="469" r:id="rId37"/>
    <p:sldId id="405" r:id="rId38"/>
    <p:sldId id="448" r:id="rId39"/>
    <p:sldId id="364" r:id="rId40"/>
    <p:sldId id="454" r:id="rId41"/>
    <p:sldId id="365" r:id="rId42"/>
    <p:sldId id="455" r:id="rId43"/>
    <p:sldId id="470" r:id="rId44"/>
    <p:sldId id="461" r:id="rId45"/>
    <p:sldId id="462" r:id="rId46"/>
    <p:sldId id="471" r:id="rId47"/>
    <p:sldId id="465" r:id="rId48"/>
    <p:sldId id="463" r:id="rId49"/>
    <p:sldId id="464" r:id="rId50"/>
    <p:sldId id="467" r:id="rId51"/>
    <p:sldId id="468" r:id="rId52"/>
    <p:sldId id="450" r:id="rId53"/>
    <p:sldId id="369" r:id="rId54"/>
    <p:sldId id="370" r:id="rId55"/>
    <p:sldId id="407" r:id="rId56"/>
    <p:sldId id="451" r:id="rId57"/>
    <p:sldId id="374" r:id="rId58"/>
    <p:sldId id="375" r:id="rId59"/>
    <p:sldId id="376" r:id="rId60"/>
    <p:sldId id="377" r:id="rId61"/>
    <p:sldId id="378" r:id="rId62"/>
    <p:sldId id="379" r:id="rId63"/>
    <p:sldId id="424" r:id="rId64"/>
    <p:sldId id="456" r:id="rId65"/>
    <p:sldId id="457" r:id="rId66"/>
    <p:sldId id="458" r:id="rId67"/>
    <p:sldId id="382" r:id="rId68"/>
    <p:sldId id="383" r:id="rId69"/>
    <p:sldId id="384" r:id="rId70"/>
    <p:sldId id="385" r:id="rId71"/>
    <p:sldId id="386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94" r:id="rId80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2082" autoAdjust="0"/>
  </p:normalViewPr>
  <p:slideViewPr>
    <p:cSldViewPr>
      <p:cViewPr>
        <p:scale>
          <a:sx n="80" d="100"/>
          <a:sy n="80" d="100"/>
        </p:scale>
        <p:origin x="-714" y="-1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PG III (NPGR010) - J. Křivánek 2014</a:t>
            </a:r>
            <a:endParaRPr lang="en-US" altLang="en-US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png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0.wmf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8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3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3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9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 – </a:t>
            </a:r>
            <a:br>
              <a:rPr lang="cs-CZ" b="1" dirty="0" smtClean="0"/>
            </a:br>
            <a:r>
              <a:rPr lang="cs-CZ" b="1" dirty="0" smtClean="0"/>
              <a:t>			Odraz světla</a:t>
            </a:r>
            <a:r>
              <a:rPr lang="en-US" b="1" dirty="0" smtClean="0"/>
              <a:t>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 – (</a:t>
            </a:r>
            <a:r>
              <a:rPr lang="cs-CZ" dirty="0" err="1" smtClean="0"/>
              <a:t>An</a:t>
            </a:r>
            <a:r>
              <a:rPr lang="cs-CZ" dirty="0" smtClean="0"/>
              <a:t>)izotropie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 smtClean="0"/>
              <a:t>Izotropní BRDF</a:t>
            </a:r>
            <a:r>
              <a:rPr lang="cs-CZ" dirty="0" smtClean="0"/>
              <a:t> = invariantní k otočení kolem normály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59632" y="2133600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6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133600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Různá mikroskopická hrubost povrchu v různých </a:t>
            </a:r>
            <a:r>
              <a:rPr lang="cs-CZ" dirty="0" smtClean="0"/>
              <a:t>směrech (broušené kovy, tkaniny,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 – Shrnutí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02588" cy="4897437"/>
          </a:xfrm>
        </p:spPr>
        <p:txBody>
          <a:bodyPr/>
          <a:lstStyle/>
          <a:p>
            <a:r>
              <a:rPr lang="cs-CZ" dirty="0"/>
              <a:t>Otočím-li plochu kolem normály, změní se </a:t>
            </a:r>
            <a:r>
              <a:rPr lang="cs-CZ" dirty="0" smtClean="0"/>
              <a:t>vzhled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Izotropní</a:t>
            </a:r>
            <a:r>
              <a:rPr lang="cs-CZ" dirty="0" smtClean="0"/>
              <a:t> </a:t>
            </a:r>
            <a:r>
              <a:rPr lang="cs-CZ" dirty="0"/>
              <a:t>BRDF </a:t>
            </a:r>
            <a:r>
              <a:rPr lang="en-US" dirty="0" err="1" smtClean="0"/>
              <a:t>maj</a:t>
            </a:r>
            <a:r>
              <a:rPr lang="cs-CZ" dirty="0" smtClean="0"/>
              <a:t>í jen 3 stupně volnosti</a:t>
            </a:r>
            <a:endParaRPr lang="cs-CZ" b="1" dirty="0"/>
          </a:p>
          <a:p>
            <a:pPr lvl="1"/>
            <a:r>
              <a:rPr lang="cs-CZ" dirty="0"/>
              <a:t>Místo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stačí uvažovat pouze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cs-CZ" dirty="0"/>
              <a:t>To pro </a:t>
            </a:r>
            <a:r>
              <a:rPr lang="cs-CZ" dirty="0" smtClean="0"/>
              <a:t>popis anizotropní </a:t>
            </a:r>
            <a:r>
              <a:rPr lang="cs-CZ" dirty="0"/>
              <a:t>BRDF nestačí</a:t>
            </a:r>
          </a:p>
          <a:p>
            <a:endParaRPr lang="cs-CZ" dirty="0" smtClean="0"/>
          </a:p>
          <a:p>
            <a:r>
              <a:rPr lang="cs-CZ" dirty="0" smtClean="0"/>
              <a:t>Popis </a:t>
            </a:r>
            <a:r>
              <a:rPr lang="cs-CZ" b="1" dirty="0"/>
              <a:t>anizotropní</a:t>
            </a:r>
            <a:r>
              <a:rPr lang="cs-CZ" dirty="0"/>
              <a:t> BRDF</a:t>
            </a:r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cs-CZ" dirty="0"/>
              <a:t>se musí vztáhnout k </a:t>
            </a:r>
            <a:r>
              <a:rPr lang="cs-CZ" b="1" dirty="0"/>
              <a:t>referenčnímu souřadnému systému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tangenta – směr broušení kovu</a:t>
            </a:r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cs-CZ" dirty="0" err="1"/>
              <a:t>binormála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normála … osa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cs-CZ" dirty="0"/>
              <a:t>lokálního souřadného systému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cs-CZ" dirty="0" err="1" smtClean="0"/>
              <a:t>Reflectance</a:t>
            </a:r>
            <a:r>
              <a:rPr lang="cs-CZ" dirty="0" smtClean="0"/>
              <a:t> </a:t>
            </a:r>
            <a:r>
              <a:rPr lang="cs-CZ" dirty="0" err="1"/>
              <a:t>equation</a:t>
            </a:r>
            <a:r>
              <a:rPr lang="cs-CZ" dirty="0"/>
              <a:t>, </a:t>
            </a:r>
            <a:r>
              <a:rPr lang="cs-CZ" dirty="0" err="1"/>
              <a:t>illumination</a:t>
            </a:r>
            <a:r>
              <a:rPr lang="cs-CZ" dirty="0"/>
              <a:t> </a:t>
            </a:r>
            <a:r>
              <a:rPr lang="cs-CZ" dirty="0" err="1" smtClean="0"/>
              <a:t>integral</a:t>
            </a:r>
            <a:r>
              <a:rPr lang="cs-CZ" dirty="0" smtClean="0"/>
              <a:t>, OVTIGRE </a:t>
            </a:r>
            <a:r>
              <a:rPr lang="cs-CZ" sz="2200" dirty="0" smtClean="0"/>
              <a:t>(“</a:t>
            </a:r>
            <a:r>
              <a:rPr lang="cs-CZ" sz="2200" dirty="0" err="1" smtClean="0"/>
              <a:t>outgoing</a:t>
            </a:r>
            <a:r>
              <a:rPr lang="cs-CZ" sz="2200" dirty="0" smtClean="0"/>
              <a:t>, </a:t>
            </a:r>
            <a:r>
              <a:rPr lang="cs-CZ" sz="2200" dirty="0" err="1" smtClean="0"/>
              <a:t>vacuum</a:t>
            </a:r>
            <a:r>
              <a:rPr lang="cs-CZ" sz="2200" dirty="0" smtClean="0"/>
              <a:t>, </a:t>
            </a:r>
            <a:r>
              <a:rPr lang="cs-CZ" sz="2200" dirty="0" err="1" smtClean="0"/>
              <a:t>time</a:t>
            </a:r>
            <a:r>
              <a:rPr lang="cs-CZ" sz="2200" dirty="0" smtClean="0"/>
              <a:t>-invariant, </a:t>
            </a:r>
            <a:r>
              <a:rPr lang="cs-CZ" sz="2200" dirty="0" err="1" smtClean="0"/>
              <a:t>gray</a:t>
            </a:r>
            <a:r>
              <a:rPr lang="cs-CZ" sz="2200" dirty="0" smtClean="0"/>
              <a:t> radiance </a:t>
            </a:r>
            <a:r>
              <a:rPr lang="cs-CZ" sz="2200" dirty="0" err="1" smtClean="0"/>
              <a:t>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ětla</a:t>
            </a:r>
            <a:r>
              <a:rPr lang="cs-CZ" dirty="0"/>
              <a:t> je odraženo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r>
              <a:rPr lang="cs-CZ" dirty="0"/>
              <a:t>(v závislosti na množství </a:t>
            </a:r>
            <a:r>
              <a:rPr lang="cs-CZ" dirty="0" smtClean="0"/>
              <a:t>příchozího </a:t>
            </a:r>
            <a:r>
              <a:rPr lang="cs-CZ" dirty="0"/>
              <a:t>světla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a </a:t>
            </a:r>
            <a:r>
              <a:rPr lang="cs-CZ" dirty="0" smtClean="0"/>
              <a:t>materiálu </a:t>
            </a:r>
            <a:r>
              <a:rPr lang="cs-CZ" dirty="0"/>
              <a:t>povrchu </a:t>
            </a:r>
            <a:r>
              <a:rPr lang="cs-CZ" i="1" dirty="0"/>
              <a:t>f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 definice BRDF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1633538" y="5207000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3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5207000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r>
              <a:rPr lang="cs-CZ" dirty="0" smtClean="0"/>
              <a:t>„Sečtení“ (integrál) příspěvků </a:t>
            </a:r>
            <a:r>
              <a:rPr lang="cs-CZ" dirty="0" err="1" smtClean="0"/>
              <a:t>d</a:t>
            </a:r>
            <a:r>
              <a:rPr lang="cs-CZ" i="1" dirty="0" err="1" smtClean="0"/>
              <a:t>L</a:t>
            </a:r>
            <a:r>
              <a:rPr lang="en-US" baseline="-25000" dirty="0" smtClean="0"/>
              <a:t>r</a:t>
            </a:r>
            <a:r>
              <a:rPr lang="cs-CZ" dirty="0" smtClean="0"/>
              <a:t> přes celou hemisféru: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1163638" y="2420888"/>
          <a:ext cx="69754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9" name="Rovnice" r:id="rId4" imgW="3035160" imgH="393480" progId="Equation.3">
                  <p:embed/>
                </p:oleObj>
              </mc:Choice>
              <mc:Fallback>
                <p:oleObj name="Rovnice" r:id="rId4" imgW="30351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2420888"/>
                        <a:ext cx="6975475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250084" y="3645024"/>
            <a:ext cx="5202236" cy="2655454"/>
            <a:chOff x="2195736" y="3356992"/>
            <a:chExt cx="5927724" cy="3025775"/>
          </a:xfrm>
        </p:grpSpPr>
        <p:grpSp>
          <p:nvGrpSpPr>
            <p:cNvPr id="59" name="Group 22"/>
            <p:cNvGrpSpPr>
              <a:grpSpLocks/>
            </p:cNvGrpSpPr>
            <p:nvPr/>
          </p:nvGrpSpPr>
          <p:grpSpPr bwMode="auto">
            <a:xfrm>
              <a:off x="2195736" y="3356992"/>
              <a:ext cx="5927724" cy="3025775"/>
              <a:chOff x="759" y="1258"/>
              <a:chExt cx="3734" cy="1906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auto">
              <a:xfrm rot="-3060000">
                <a:off x="3367" y="1591"/>
                <a:ext cx="88" cy="280"/>
              </a:xfrm>
              <a:prstGeom prst="ellipse">
                <a:avLst/>
              </a:prstGeom>
              <a:solidFill>
                <a:srgbClr val="C0FEF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3495" y="1834"/>
                <a:ext cx="445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dirty="0" err="1" smtClean="0">
                    <a:latin typeface="+mj-lt"/>
                  </a:rPr>
                  <a:t>d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2" name="Rectangle 6"/>
              <p:cNvSpPr>
                <a:spLocks noChangeArrowheads="1"/>
              </p:cNvSpPr>
              <p:nvPr/>
            </p:nvSpPr>
            <p:spPr bwMode="auto">
              <a:xfrm>
                <a:off x="759" y="1738"/>
                <a:ext cx="987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+mn-lt"/>
                  </a:rPr>
                  <a:t>L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(</a:t>
                </a:r>
                <a:r>
                  <a:rPr lang="cs-CZ" sz="2800" b="1" dirty="0" smtClean="0">
                    <a:latin typeface="+mn-lt"/>
                  </a:rPr>
                  <a:t>x</a:t>
                </a:r>
                <a:r>
                  <a:rPr lang="cs-CZ" sz="2800" dirty="0" smtClean="0">
                    <a:latin typeface="+mn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)</a:t>
                </a:r>
                <a:endParaRPr lang="cs-CZ" sz="2800" dirty="0">
                  <a:latin typeface="+mn-lt"/>
                </a:endParaRPr>
              </a:p>
            </p:txBody>
          </p:sp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1911" y="2122"/>
                <a:ext cx="3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o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2562" y="1258"/>
                <a:ext cx="272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b="1" dirty="0" smtClean="0">
                    <a:latin typeface="+mj-lt"/>
                  </a:rPr>
                  <a:t>n</a:t>
                </a:r>
                <a:endParaRPr lang="cs-CZ" sz="2800" b="1" dirty="0">
                  <a:latin typeface="+mj-lt"/>
                </a:endParaRPr>
              </a:p>
            </p:txBody>
          </p:sp>
          <p:sp>
            <p:nvSpPr>
              <p:cNvPr id="6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 flipV="1">
                <a:off x="307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>
                <a:off x="2549" y="2928"/>
                <a:ext cx="9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14"/>
              <p:cNvSpPr>
                <a:spLocks noChangeShapeType="1"/>
              </p:cNvSpPr>
              <p:nvPr/>
            </p:nvSpPr>
            <p:spPr bwMode="auto">
              <a:xfrm flipH="1">
                <a:off x="1389" y="2933"/>
                <a:ext cx="1159" cy="2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16"/>
              <p:cNvSpPr>
                <a:spLocks noChangeArrowheads="1"/>
              </p:cNvSpPr>
              <p:nvPr/>
            </p:nvSpPr>
            <p:spPr bwMode="auto">
              <a:xfrm>
                <a:off x="3579" y="1338"/>
                <a:ext cx="9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smtClean="0">
                    <a:latin typeface="+mj-lt"/>
                  </a:rPr>
                  <a:t>L</a:t>
                </a:r>
                <a:r>
                  <a:rPr lang="cs-CZ" sz="2800" baseline="-25000" dirty="0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(</a:t>
                </a:r>
                <a:r>
                  <a:rPr lang="cs-CZ" sz="2800" b="1" dirty="0" smtClean="0">
                    <a:latin typeface="+mj-lt"/>
                  </a:rPr>
                  <a:t>x</a:t>
                </a:r>
                <a:r>
                  <a:rPr lang="cs-CZ" sz="2800" dirty="0" smtClean="0">
                    <a:latin typeface="+mj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)</a:t>
                </a:r>
                <a:endParaRPr lang="cs-CZ" sz="2800" dirty="0">
                  <a:latin typeface="+mj-lt"/>
                </a:endParaRPr>
              </a:p>
            </p:txBody>
          </p:sp>
          <p:sp>
            <p:nvSpPr>
              <p:cNvPr id="73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18"/>
              <p:cNvSpPr>
                <a:spLocks noChangeArrowheads="1"/>
              </p:cNvSpPr>
              <p:nvPr/>
            </p:nvSpPr>
            <p:spPr bwMode="auto">
              <a:xfrm>
                <a:off x="2517" y="2062"/>
                <a:ext cx="278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75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0"/>
              <p:cNvSpPr>
                <a:spLocks noChangeShapeType="1"/>
              </p:cNvSpPr>
              <p:nvPr/>
            </p:nvSpPr>
            <p:spPr bwMode="auto">
              <a:xfrm flipH="1">
                <a:off x="2541" y="1661"/>
                <a:ext cx="756" cy="12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1"/>
              <p:cNvSpPr>
                <a:spLocks noChangeShapeType="1"/>
              </p:cNvSpPr>
              <p:nvPr/>
            </p:nvSpPr>
            <p:spPr bwMode="auto">
              <a:xfrm flipH="1">
                <a:off x="2541" y="1838"/>
                <a:ext cx="982" cy="10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977235" y="5620772"/>
              <a:ext cx="1535678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b="1" dirty="0" smtClean="0">
                  <a:latin typeface="+mn-lt"/>
                </a:rPr>
                <a:t>x</a:t>
              </a:r>
              <a:r>
                <a:rPr lang="cs-CZ" sz="2800" dirty="0" smtClean="0">
                  <a:latin typeface="+mn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</p:grpSp>
      <p:cxnSp>
        <p:nvCxnSpPr>
          <p:cNvPr id="40" name="Straight Arrow Connector 94"/>
          <p:cNvCxnSpPr/>
          <p:nvPr/>
        </p:nvCxnSpPr>
        <p:spPr>
          <a:xfrm flipV="1">
            <a:off x="1979712" y="314096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627932" y="3347467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hemisféra</a:t>
            </a: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Rovnice odrazu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Vyhodnocením rovnice odrazu se dají </a:t>
            </a:r>
            <a:r>
              <a:rPr lang="cs-CZ" dirty="0" err="1" smtClean="0"/>
              <a:t>renderovat</a:t>
            </a:r>
            <a:r>
              <a:rPr lang="cs-CZ" dirty="0" smtClean="0"/>
              <a:t> obrázky</a:t>
            </a:r>
            <a:r>
              <a:rPr lang="en-US" dirty="0" smtClean="0"/>
              <a:t>!!!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Přímé osvětlení </a:t>
            </a:r>
          </a:p>
          <a:p>
            <a:pPr lvl="2"/>
            <a:r>
              <a:rPr lang="cs-CZ" dirty="0" smtClean="0"/>
              <a:t>mapy prostředí</a:t>
            </a:r>
          </a:p>
          <a:p>
            <a:pPr lvl="2"/>
            <a:r>
              <a:rPr lang="cs-CZ" dirty="0" smtClean="0"/>
              <a:t>plošné zdroje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Odrazivost (reflektance)</a:t>
            </a: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cs-CZ" dirty="0"/>
              <a:t>Poměr </a:t>
            </a:r>
            <a:r>
              <a:rPr lang="cs-CZ" b="1" dirty="0"/>
              <a:t>příchozího</a:t>
            </a:r>
            <a:r>
              <a:rPr lang="cs-CZ" dirty="0"/>
              <a:t> a </a:t>
            </a:r>
            <a:r>
              <a:rPr lang="cs-CZ" b="1" dirty="0" smtClean="0"/>
              <a:t>odraženého</a:t>
            </a:r>
            <a:r>
              <a:rPr lang="cs-CZ" dirty="0" smtClean="0"/>
              <a:t> </a:t>
            </a:r>
            <a:r>
              <a:rPr lang="cs-CZ" b="1" dirty="0" smtClean="0"/>
              <a:t>toku</a:t>
            </a:r>
            <a:r>
              <a:rPr lang="cs-CZ" dirty="0"/>
              <a:t>.</a:t>
            </a:r>
          </a:p>
          <a:p>
            <a:pPr lvl="1"/>
            <a:r>
              <a:rPr lang="cs-CZ" dirty="0" smtClean="0"/>
              <a:t>A.k.a. „albedo“ (pro difúzní odraz)</a:t>
            </a:r>
          </a:p>
          <a:p>
            <a:endParaRPr lang="cs-CZ" dirty="0" smtClean="0"/>
          </a:p>
          <a:p>
            <a:r>
              <a:rPr lang="cs-CZ" b="1" dirty="0" smtClean="0"/>
              <a:t>Hemisféricko-hemisférická</a:t>
            </a:r>
            <a:r>
              <a:rPr lang="cs-CZ" dirty="0" smtClean="0"/>
              <a:t> odrazivost</a:t>
            </a:r>
          </a:p>
          <a:p>
            <a:pPr lvl="1"/>
            <a:r>
              <a:rPr lang="cs-CZ" dirty="0" smtClean="0"/>
              <a:t>Viz slide „zachování energie“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Hemisféricko-směrová</a:t>
            </a:r>
            <a:r>
              <a:rPr lang="cs-CZ" dirty="0" smtClean="0"/>
              <a:t> odrazivost</a:t>
            </a:r>
            <a:endParaRPr lang="cs-CZ" dirty="0"/>
          </a:p>
          <a:p>
            <a:pPr lvl="1"/>
            <a:r>
              <a:rPr lang="cs-CZ" dirty="0"/>
              <a:t>„Kolik světla se odrazí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cs-CZ" dirty="0"/>
              <a:t>při osvětlení </a:t>
            </a:r>
            <a:r>
              <a:rPr lang="cs-CZ" b="1" dirty="0"/>
              <a:t>uniformní jednotkovou </a:t>
            </a:r>
            <a:r>
              <a:rPr lang="cs-CZ" b="1" dirty="0" smtClean="0"/>
              <a:t>příchozí </a:t>
            </a:r>
            <a:r>
              <a:rPr lang="cs-CZ" b="1" dirty="0"/>
              <a:t>radiancí</a:t>
            </a:r>
            <a:r>
              <a:rPr lang="cs-CZ" dirty="0" smtClean="0"/>
              <a:t>.“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1258888" y="5445125"/>
          <a:ext cx="643731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3" name="Equation" r:id="rId3" imgW="2793960" imgH="393480" progId="Equation.3">
                  <p:embed/>
                </p:oleObj>
              </mc:Choice>
              <mc:Fallback>
                <p:oleObj name="Equation" r:id="rId3" imgW="2793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45125"/>
                        <a:ext cx="6437312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Hemisféricko-směrová odrazivost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cs-CZ" sz="2600" dirty="0" smtClean="0"/>
              <a:t>Nezáporná</a:t>
            </a:r>
          </a:p>
          <a:p>
            <a:r>
              <a:rPr lang="cs-CZ" sz="2600" dirty="0" smtClean="0"/>
              <a:t>Menší </a:t>
            </a:r>
            <a:r>
              <a:rPr lang="cs-CZ" sz="2600" dirty="0"/>
              <a:t>nebo rovna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</a:t>
            </a:r>
            <a:r>
              <a:rPr lang="cs-CZ" sz="2600" dirty="0" smtClean="0"/>
              <a:t>zachování energie)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cs-CZ" sz="2600" dirty="0" smtClean="0"/>
              <a:t>Ekvivalentní </a:t>
            </a:r>
            <a:r>
              <a:rPr lang="cs-CZ" sz="2600" dirty="0"/>
              <a:t>se </a:t>
            </a:r>
            <a:r>
              <a:rPr lang="cs-CZ" sz="2600" b="1" dirty="0" err="1"/>
              <a:t>směrovo</a:t>
            </a:r>
            <a:r>
              <a:rPr lang="cs-CZ" sz="2600" b="1" dirty="0"/>
              <a:t>-hemisférickou</a:t>
            </a:r>
            <a:r>
              <a:rPr lang="cs-CZ" sz="2600" dirty="0"/>
              <a:t> </a:t>
            </a:r>
            <a:r>
              <a:rPr lang="cs-CZ" sz="2600" dirty="0" smtClean="0"/>
              <a:t>odrazivostí</a:t>
            </a:r>
            <a:endParaRPr lang="cs-CZ" sz="2600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„Jaké procento </a:t>
            </a:r>
            <a:r>
              <a:rPr lang="cs-CZ" dirty="0"/>
              <a:t>světelného toku příchozího ze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je odraženo (do libovolného směru</a:t>
            </a:r>
            <a:r>
              <a:rPr lang="cs-CZ" dirty="0" smtClean="0"/>
              <a:t>)?“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Ekvivalence z </a:t>
            </a:r>
            <a:r>
              <a:rPr lang="cs-CZ" dirty="0" err="1" smtClean="0"/>
              <a:t>Helmholzovy</a:t>
            </a:r>
            <a:r>
              <a:rPr lang="cs-CZ" dirty="0" smtClean="0"/>
              <a:t> </a:t>
            </a:r>
            <a:r>
              <a:rPr lang="cs-CZ" dirty="0"/>
              <a:t>reciprocity pro BRDF</a:t>
            </a:r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7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Základní radiometrické veličiny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Komponenty</a:t>
            </a:r>
            <a:r>
              <a:rPr lang="en-US" dirty="0" smtClean="0"/>
              <a:t>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Obecná 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716933"/>
            <a:ext cx="2093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difúzní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Lambertovská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zrcadlová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specular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198" y="3788941"/>
            <a:ext cx="1473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+mn-lt"/>
              </a:rPr>
              <a:t>Lesklá </a:t>
            </a:r>
          </a:p>
          <a:p>
            <a:pPr algn="ctr"/>
            <a:r>
              <a:rPr lang="en-US" sz="2000" dirty="0" smtClean="0">
                <a:latin typeface="+mn-lt"/>
              </a:rPr>
              <a:t>(glossy,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diffuse)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Ideálně difúzní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err="1"/>
              <a:t>Lambertovsk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odraz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Předpoklad – světlo se se stejnou pravděpodobností odrazí do všech směrů (nezávisle na příchozím směru)</a:t>
            </a:r>
          </a:p>
          <a:p>
            <a:endParaRPr lang="cs-CZ" dirty="0" smtClean="0"/>
          </a:p>
          <a:p>
            <a:r>
              <a:rPr lang="cs-CZ" dirty="0" smtClean="0"/>
              <a:t>Konstantní </a:t>
            </a:r>
            <a:r>
              <a:rPr lang="cs-CZ" dirty="0"/>
              <a:t>BRDF (nezávislá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3123406" y="5229225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0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229225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Odraz </a:t>
            </a:r>
            <a:r>
              <a:rPr lang="cs-CZ" dirty="0"/>
              <a:t>na </a:t>
            </a:r>
            <a:r>
              <a:rPr lang="cs-CZ" dirty="0" err="1"/>
              <a:t>Lambertovském</a:t>
            </a:r>
            <a:r>
              <a:rPr lang="cs-CZ" dirty="0"/>
              <a:t> povrchu:</a:t>
            </a:r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cs-CZ" b="1" dirty="0" smtClean="0"/>
              <a:t>Pohledově nezávislý odraz</a:t>
            </a:r>
          </a:p>
          <a:p>
            <a:pPr lvl="1"/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cs-CZ" dirty="0"/>
              <a:t>nezávisí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Odrazivost</a:t>
            </a:r>
            <a:r>
              <a:rPr lang="en-US" dirty="0" smtClean="0"/>
              <a:t> </a:t>
            </a:r>
            <a:r>
              <a:rPr lang="cs-CZ" dirty="0" smtClean="0"/>
              <a:t>(odvoďte)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9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0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irradiance</a:t>
            </a:r>
            <a:endParaRPr lang="cs-CZ" sz="2200" dirty="0" smtClean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difúzní odraz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cs-CZ" dirty="0" smtClean="0"/>
              <a:t>Výrobci barev se snaží</a:t>
            </a:r>
          </a:p>
          <a:p>
            <a:endParaRPr lang="cs-CZ" dirty="0" smtClean="0"/>
          </a:p>
          <a:p>
            <a:r>
              <a:rPr lang="cs-CZ" dirty="0" smtClean="0"/>
              <a:t>Neplatí obzvláště pro velké úhly incidence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Při zatažené obloze nepoznáme tvar terénu pokrytého sněhem.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Blízko zdroje osvětlení tento </a:t>
            </a:r>
            <a:br>
              <a:rPr lang="cs-CZ" dirty="0" smtClean="0">
                <a:latin typeface="Palatino Linotype" pitchFamily="18" charset="0"/>
              </a:rPr>
            </a:br>
            <a:r>
              <a:rPr lang="cs-CZ" dirty="0" smtClean="0">
                <a:latin typeface="Palatino Linotype" pitchFamily="18" charset="0"/>
              </a:rPr>
              <a:t>problém nemáme.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cs-CZ" b="1" dirty="0" smtClean="0">
                <a:latin typeface="Palatino Linotype" pitchFamily="18" charset="0"/>
              </a:rPr>
              <a:t>PROČ?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2736010" y="2060848"/>
            <a:ext cx="20730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528392" cy="23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37112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Předpokládáme </a:t>
            </a:r>
            <a:r>
              <a:rPr lang="cs-CZ" dirty="0" err="1" smtClean="0">
                <a:latin typeface="Palatino Linotype" pitchFamily="18" charset="0"/>
              </a:rPr>
              <a:t>konsta</a:t>
            </a:r>
            <a:r>
              <a:rPr lang="en-US" dirty="0" smtClean="0">
                <a:latin typeface="Palatino Linotype" pitchFamily="18" charset="0"/>
              </a:rPr>
              <a:t>n</a:t>
            </a:r>
            <a:r>
              <a:rPr lang="cs-CZ" dirty="0" err="1" smtClean="0">
                <a:latin typeface="Palatino Linotype" pitchFamily="18" charset="0"/>
              </a:rPr>
              <a:t>tní</a:t>
            </a:r>
            <a:r>
              <a:rPr lang="cs-CZ" dirty="0" smtClean="0">
                <a:latin typeface="Palatino Linotype" pitchFamily="18" charset="0"/>
              </a:rPr>
              <a:t> radianci z oblohy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Předpokládejme </a:t>
            </a:r>
            <a:r>
              <a:rPr lang="cs-CZ" dirty="0" err="1" smtClean="0">
                <a:latin typeface="Palatino Linotype" pitchFamily="18" charset="0"/>
              </a:rPr>
              <a:t>Lambertovský</a:t>
            </a:r>
            <a:r>
              <a:rPr lang="cs-CZ" dirty="0" smtClean="0">
                <a:latin typeface="Palatino Linotype" pitchFamily="18" charset="0"/>
              </a:rPr>
              <a:t> sníh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Odražená radiance: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436938" y="2183458"/>
          <a:ext cx="23939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0" name="Rovnice" r:id="rId3" imgW="1041120" imgH="228600" progId="Equation.3">
                  <p:embed/>
                </p:oleObj>
              </mc:Choice>
              <mc:Fallback>
                <p:oleObj name="Rovnice" r:id="rId3" imgW="10411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938" y="2183458"/>
                        <a:ext cx="239395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/>
          </p:nvGraphicFramePr>
          <p:xfrm>
            <a:off x="3290888" y="4437112"/>
            <a:ext cx="2630487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91" name="Rovnice" r:id="rId5" imgW="1143000" imgH="241200" progId="Equation.3">
                    <p:embed/>
                  </p:oleObj>
                </mc:Choice>
                <mc:Fallback>
                  <p:oleObj name="Rovnice" r:id="rId5" imgW="114300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0888" y="4437112"/>
                          <a:ext cx="2630487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5103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Bílá tma</a:t>
            </a:r>
            <a:r>
              <a:rPr lang="en-US" sz="2200" dirty="0" smtClean="0">
                <a:latin typeface="+mn-lt"/>
              </a:rPr>
              <a:t>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Interakce světla s povrchem</a:t>
            </a:r>
            <a:endParaRPr lang="en-US" sz="32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err="1" smtClean="0"/>
              <a:t>Absorbce</a:t>
            </a:r>
            <a:endParaRPr lang="en-US" dirty="0" smtClean="0"/>
          </a:p>
          <a:p>
            <a:r>
              <a:rPr lang="cs-CZ" dirty="0" smtClean="0"/>
              <a:t>Odraz</a:t>
            </a:r>
            <a:endParaRPr lang="cs-CZ" dirty="0"/>
          </a:p>
          <a:p>
            <a:r>
              <a:rPr lang="cs-CZ" dirty="0"/>
              <a:t>Lom</a:t>
            </a:r>
          </a:p>
          <a:p>
            <a:r>
              <a:rPr lang="cs-CZ" dirty="0"/>
              <a:t>Rozptyl pod </a:t>
            </a:r>
            <a:r>
              <a:rPr lang="cs-CZ" dirty="0" smtClean="0"/>
              <a:t>povrchem</a:t>
            </a:r>
            <a:endParaRPr lang="en-US" dirty="0" smtClean="0"/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Odrazivé vlastnosti </a:t>
            </a:r>
            <a:r>
              <a:rPr lang="cs-CZ" dirty="0"/>
              <a:t>materiálu </a:t>
            </a:r>
            <a:r>
              <a:rPr lang="cs-CZ" dirty="0" smtClean="0"/>
              <a:t>určují </a:t>
            </a:r>
          </a:p>
          <a:p>
            <a:pPr lvl="1"/>
            <a:r>
              <a:rPr lang="cs-CZ" dirty="0" smtClean="0"/>
              <a:t>Vztah </a:t>
            </a:r>
            <a:r>
              <a:rPr lang="cs-CZ" b="1" dirty="0" smtClean="0"/>
              <a:t>odražené</a:t>
            </a:r>
            <a:r>
              <a:rPr lang="en-US" dirty="0" smtClean="0"/>
              <a:t> </a:t>
            </a:r>
            <a:r>
              <a:rPr lang="en-US" dirty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cs-CZ" dirty="0" smtClean="0"/>
              <a:t>k </a:t>
            </a:r>
            <a:r>
              <a:rPr lang="en-US" b="1" dirty="0" smtClean="0"/>
              <a:t>p</a:t>
            </a:r>
            <a:r>
              <a:rPr lang="cs-CZ" b="1" dirty="0" err="1"/>
              <a:t>říchozí</a:t>
            </a:r>
            <a:r>
              <a:rPr lang="cs-CZ" dirty="0"/>
              <a:t> radianci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lvl="1"/>
            <a:r>
              <a:rPr lang="en-US" b="1" dirty="0" smtClean="0"/>
              <a:t>V</a:t>
            </a:r>
            <a:r>
              <a:rPr lang="cs-CZ" b="1" dirty="0" smtClean="0"/>
              <a:t>zhled</a:t>
            </a:r>
            <a:r>
              <a:rPr lang="cs-CZ" dirty="0" smtClean="0"/>
              <a:t> </a:t>
            </a:r>
            <a:r>
              <a:rPr lang="cs-CZ" dirty="0"/>
              <a:t>objektu: barva, lesklost atd.</a:t>
            </a:r>
            <a:endParaRPr lang="en-US" dirty="0"/>
          </a:p>
          <a:p>
            <a:endParaRPr lang="en-US" dirty="0"/>
          </a:p>
          <a:p>
            <a:r>
              <a:rPr lang="cs-CZ" dirty="0"/>
              <a:t>Neboli: materiál určuje odezvu povrchu na osvětlení</a:t>
            </a:r>
          </a:p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odraz</a:t>
            </a: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 odrazu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Směr odraženého paprsku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0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smtClean="0">
                  <a:latin typeface="Symbol" pitchFamily="18" charset="2"/>
                </a:rPr>
                <a:t>q</a:t>
              </a:r>
              <a:r>
                <a:rPr lang="cs-CZ" sz="2800" baseline="-25000" dirty="0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Odbočka: </a:t>
            </a:r>
            <a:r>
              <a:rPr lang="cs-CZ" dirty="0" err="1" smtClean="0"/>
              <a:t>Diracova</a:t>
            </a:r>
            <a:r>
              <a:rPr lang="cs-CZ" dirty="0" smtClean="0"/>
              <a:t> Delta distribuce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Definice</a:t>
            </a:r>
            <a:r>
              <a:rPr lang="cs-CZ" dirty="0" smtClean="0"/>
              <a:t> (neformální):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Platí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Delta distribuce </a:t>
            </a:r>
            <a:r>
              <a:rPr lang="cs-CZ" b="1" dirty="0" smtClean="0"/>
              <a:t>není</a:t>
            </a:r>
            <a:r>
              <a:rPr lang="cs-CZ" dirty="0" smtClean="0"/>
              <a:t> funkce (jinak by integrály byly = 0)</a:t>
            </a:r>
          </a:p>
          <a:p>
            <a:r>
              <a:rPr lang="cs-CZ" dirty="0" smtClean="0"/>
              <a:t>Zápisy nahoře jsou čistě formální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Zdroj: </a:t>
            </a:r>
            <a:r>
              <a:rPr kumimoji="0" lang="cs-CZ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</a:t>
            </a:r>
            <a:r>
              <a:rPr lang="cs-CZ" smtClean="0"/>
              <a:t>zrcadlového odrazu </a:t>
            </a:r>
            <a:r>
              <a:rPr lang="en-US" smtClean="0"/>
              <a:t>je </a:t>
            </a:r>
            <a:r>
              <a:rPr lang="en-US" dirty="0" smtClean="0"/>
              <a:t>delta-</a:t>
            </a:r>
            <a:r>
              <a:rPr lang="en-US" dirty="0" err="1" smtClean="0"/>
              <a:t>distribuce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07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08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 smtClean="0">
                    <a:latin typeface="+mj-lt"/>
                  </a:rPr>
                  <a:t>n</a:t>
                </a:r>
                <a:endParaRPr lang="cs-CZ" sz="2000" b="1" dirty="0">
                  <a:latin typeface="+mj-lt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o</a:t>
              </a:r>
              <a:r>
                <a:rPr lang="cs-CZ" sz="2000" dirty="0" smtClean="0">
                  <a:latin typeface="Symbol" pitchFamily="18" charset="2"/>
                </a:rPr>
                <a:t> = </a:t>
              </a:r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i</a:t>
              </a:r>
              <a:r>
                <a:rPr lang="cs-CZ" sz="2000" baseline="-25000" dirty="0" smtClean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331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Odrazivost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+mn-lt"/>
              </a:rPr>
              <a:t>Mus</a:t>
            </a:r>
            <a:r>
              <a:rPr lang="cs-CZ" sz="2200" dirty="0" smtClean="0">
                <a:latin typeface="+mn-lt"/>
              </a:rPr>
              <a:t>í platit: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BRDF </a:t>
            </a:r>
            <a:r>
              <a:rPr lang="cs-CZ" dirty="0" smtClean="0"/>
              <a:t>zrcadlového odrazu </a:t>
            </a:r>
            <a:r>
              <a:rPr lang="en-US" dirty="0" smtClean="0"/>
              <a:t>je delta-</a:t>
            </a:r>
            <a:r>
              <a:rPr lang="en-US" dirty="0" err="1" smtClean="0"/>
              <a:t>distribuce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Odvození:</a:t>
            </a:r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1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lom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Interakce světla s povrchem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cs-CZ"/>
              <a:t>Stejné osvětlení</a:t>
            </a:r>
          </a:p>
          <a:p>
            <a:r>
              <a:rPr lang="cs-CZ"/>
              <a:t>Různé materiály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563644" y="4744815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>
                <a:latin typeface="+mn-lt"/>
              </a:rPr>
              <a:t>Zdroj: MERL BRDF </a:t>
            </a:r>
            <a:r>
              <a:rPr lang="cs-CZ" sz="1600" dirty="0" err="1">
                <a:latin typeface="+mn-lt"/>
              </a:rPr>
              <a:t>database</a:t>
            </a:r>
            <a:endParaRPr lang="cs-CZ" sz="1600" dirty="0">
              <a:latin typeface="+mn-lt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Index </a:t>
            </a:r>
            <a:r>
              <a:rPr lang="en-US" b="1" dirty="0" err="1"/>
              <a:t>lomu</a:t>
            </a:r>
            <a:r>
              <a:rPr lang="en-US" b="1" dirty="0"/>
              <a:t> </a:t>
            </a:r>
            <a:r>
              <a:rPr lang="cs-CZ" b="1" i="1" dirty="0" smtClean="0">
                <a:latin typeface="Symbol" pitchFamily="18" charset="2"/>
              </a:rPr>
              <a:t>h</a:t>
            </a:r>
            <a:r>
              <a:rPr lang="cs-CZ" b="1" dirty="0" smtClean="0"/>
              <a:t> </a:t>
            </a:r>
            <a:r>
              <a:rPr lang="en-US" dirty="0" smtClean="0"/>
              <a:t>(</a:t>
            </a:r>
            <a:r>
              <a:rPr lang="cs-CZ" dirty="0"/>
              <a:t>voda 1.33, </a:t>
            </a:r>
            <a:r>
              <a:rPr lang="en-US" dirty="0" err="1"/>
              <a:t>sklo</a:t>
            </a:r>
            <a:r>
              <a:rPr lang="cs-CZ" dirty="0"/>
              <a:t> </a:t>
            </a:r>
            <a:r>
              <a:rPr lang="en-US" dirty="0"/>
              <a:t>1.6, </a:t>
            </a:r>
            <a:r>
              <a:rPr lang="en-US" dirty="0" err="1"/>
              <a:t>diamant</a:t>
            </a:r>
            <a:r>
              <a:rPr lang="cs-CZ" dirty="0"/>
              <a:t> 2.4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Závisí na vlnové délce světla</a:t>
            </a:r>
            <a:r>
              <a:rPr lang="en-US" dirty="0" smtClean="0"/>
              <a:t>!!!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</a:t>
            </a:r>
            <a:r>
              <a:rPr lang="cs-CZ" b="1" dirty="0"/>
              <a:t>ů</a:t>
            </a:r>
            <a:r>
              <a:rPr lang="en-US" b="1" dirty="0"/>
              <a:t>v z</a:t>
            </a:r>
            <a:r>
              <a:rPr lang="cs-CZ" b="1" dirty="0"/>
              <a:t>á</a:t>
            </a:r>
            <a:r>
              <a:rPr lang="en-US" b="1" dirty="0" err="1" smtClean="0"/>
              <a:t>kon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1259632" y="3420294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5" name="Rovnice" r:id="rId3" imgW="1168200" imgH="241200" progId="Equation.3">
                  <p:embed/>
                </p:oleObj>
              </mc:Choice>
              <mc:Fallback>
                <p:oleObj name="Rovnice" r:id="rId3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420294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Směr </a:t>
            </a:r>
            <a:r>
              <a:rPr lang="cs-CZ" b="1" dirty="0"/>
              <a:t>lomeného paprsku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9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0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82166" y="3212977"/>
            <a:ext cx="33345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>
                <a:latin typeface="+mn-lt"/>
              </a:rPr>
              <a:t>pokud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cs-CZ" sz="2200" b="1" dirty="0" smtClean="0">
                <a:latin typeface="+mn-lt"/>
              </a:rPr>
              <a:t>úplný odraz</a:t>
            </a:r>
            <a:endParaRPr lang="en-US" sz="2200" b="1" dirty="0" smtClean="0">
              <a:latin typeface="+mn-lt"/>
            </a:endParaRPr>
          </a:p>
          <a:p>
            <a:pPr algn="ctr"/>
            <a:r>
              <a:rPr lang="en-US" sz="2200" dirty="0" smtClean="0">
                <a:latin typeface="+mn-lt"/>
              </a:rPr>
              <a:t>(total internal reflection)</a:t>
            </a:r>
            <a:endParaRPr lang="cs-CZ" sz="2200" dirty="0" smtClean="0">
              <a:latin typeface="+mn-lt"/>
            </a:endParaRPr>
          </a:p>
          <a:p>
            <a:pPr algn="ctr"/>
            <a:endParaRPr lang="cs-CZ" sz="2200" dirty="0" smtClean="0">
              <a:latin typeface="+mn-lt"/>
            </a:endParaRPr>
          </a:p>
          <a:p>
            <a:r>
              <a:rPr lang="cs-CZ" sz="2200" b="1" dirty="0" smtClean="0">
                <a:latin typeface="+mn-lt"/>
              </a:rPr>
              <a:t>Kritický úhel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1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01704" y="5090336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+mn-lt"/>
              </a:rPr>
              <a:t>zdroj: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Změna radiance</a:t>
            </a:r>
          </a:p>
          <a:p>
            <a:pPr lvl="1"/>
            <a:r>
              <a:rPr lang="cs-CZ" dirty="0" smtClean="0"/>
              <a:t>Ze zachování energie (toku)</a:t>
            </a:r>
          </a:p>
          <a:p>
            <a:pPr lvl="1"/>
            <a:r>
              <a:rPr lang="cs-CZ" dirty="0" smtClean="0"/>
              <a:t>Při přechodu světla z řidšího do hustšího prostředí je světlo „stlačeno“ =</a:t>
            </a:r>
            <a:r>
              <a:rPr lang="en-US" dirty="0" smtClean="0"/>
              <a:t>&gt; </a:t>
            </a:r>
            <a:r>
              <a:rPr lang="cs-CZ" dirty="0" smtClean="0"/>
              <a:t>vyšší radiance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9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 smtClean="0"/>
              <a:t>BRDF pro ideální zdcadlový lom je delta distribuce: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lom – BRDF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44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4804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Transmitance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193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Změna radiance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22" y="3429000"/>
            <a:ext cx="267783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Snellův</a:t>
            </a:r>
            <a:r>
              <a:rPr lang="cs-CZ" sz="2200" dirty="0" smtClean="0">
                <a:latin typeface="+mn-lt"/>
              </a:rPr>
              <a:t> zákon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4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Lomený paprsek zůstává v rovině dopadu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Fresnelovy rovnice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Čti </a:t>
            </a:r>
            <a:r>
              <a:rPr lang="en-US" dirty="0"/>
              <a:t>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Poměr lomeného a odraženého světla závisí na směru pohledu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Shora – více lomeného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Ze strany – více odraženého</a:t>
            </a:r>
          </a:p>
          <a:p>
            <a:pPr>
              <a:lnSpc>
                <a:spcPct val="90000"/>
              </a:lnSpc>
            </a:pPr>
            <a:r>
              <a:rPr lang="cs-CZ" dirty="0"/>
              <a:t>Důležité pro realistický </a:t>
            </a:r>
            <a:r>
              <a:rPr lang="cs-CZ" dirty="0" err="1"/>
              <a:t>rendering</a:t>
            </a:r>
            <a:r>
              <a:rPr lang="cs-CZ" dirty="0"/>
              <a:t> skla nebo vody, ale i jiných lesklých materiálů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Neplést s Fresnelovými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čočkami</a:t>
            </a:r>
            <a:br>
              <a:rPr lang="cs-CZ" dirty="0"/>
            </a:br>
            <a:r>
              <a:rPr lang="cs-CZ" dirty="0"/>
              <a:t>(používají se pro majáky)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n-lt"/>
              </a:rPr>
              <a:t>Zdroj: </a:t>
            </a:r>
            <a:r>
              <a:rPr lang="cs-CZ" sz="1400" dirty="0" err="1" smtClean="0">
                <a:latin typeface="+mn-lt"/>
              </a:rPr>
              <a:t>Wikipedia</a:t>
            </a:r>
            <a:endParaRPr lang="en-US" sz="1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16001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>
                <a:latin typeface="+mj-lt"/>
              </a:rPr>
              <a:t>Shora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odrazu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lomu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17299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i="1" u="sng">
                <a:latin typeface="+mj-lt"/>
              </a:rPr>
              <a:t>Ze strany</a:t>
            </a:r>
            <a:r>
              <a:rPr lang="en-US">
                <a:latin typeface="+mj-lt"/>
              </a:rPr>
              <a:t>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lomu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odrazu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+mj-lt"/>
              </a:rPr>
              <a:t>Vyzkoušejte</a:t>
            </a:r>
            <a:r>
              <a:rPr lang="en-US">
                <a:latin typeface="+mj-lt"/>
              </a:rPr>
              <a:t>!!!</a:t>
            </a:r>
            <a:endParaRPr lang="cs-CZ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Kovy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reflectance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function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Dvousměrová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distribuční funkce odrazu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2059409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762000" y="5229672"/>
          <a:ext cx="76200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4" name="Rovnice" r:id="rId4" imgW="3162240" imgH="431640" progId="Equation.3">
                  <p:embed/>
                </p:oleObj>
              </mc:Choice>
              <mc:Fallback>
                <p:oleObj name="Rovnice" r:id="rId4" imgW="31622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229672"/>
                        <a:ext cx="7620000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50100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645024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„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4061306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3305" y="2132856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o</a:t>
              </a:r>
              <a:r>
                <a:rPr lang="cs-CZ" sz="2200" dirty="0" err="1" smtClean="0">
                  <a:latin typeface="+mn-lt"/>
                </a:rPr>
                <a:t>utgoing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16430" y="3356992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r</a:t>
              </a:r>
              <a:r>
                <a:rPr lang="cs-CZ" sz="2200" dirty="0" err="1" smtClean="0">
                  <a:latin typeface="+mn-lt"/>
                </a:rPr>
                <a:t>eflected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Lesklý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Lesklý odraz</a:t>
            </a: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cs-CZ" dirty="0"/>
              <a:t>Ani </a:t>
            </a:r>
            <a:r>
              <a:rPr lang="cs-CZ" dirty="0" smtClean="0"/>
              <a:t>ideálně difúzní</a:t>
            </a:r>
            <a:r>
              <a:rPr lang="cs-CZ" dirty="0"/>
              <a:t>, ani ideálně zrcadlový</a:t>
            </a:r>
          </a:p>
          <a:p>
            <a:r>
              <a:rPr lang="cs-CZ" dirty="0"/>
              <a:t>Všechny skutečné materiály spadají do této kategorie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Hrubost povrchu a rozmazané odrazy</a:t>
            </a:r>
            <a:endParaRPr lang="en-US" sz="320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575" y="2095"/>
              <a:ext cx="8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>
                  <a:latin typeface="Times New Roman" pitchFamily="18" charset="0"/>
                </a:rPr>
                <a:t>Mikroskopická hrubost povrchu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Modelování BRDF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035300" cy="4646612"/>
          </a:xfrm>
        </p:spPr>
        <p:txBody>
          <a:bodyPr/>
          <a:lstStyle/>
          <a:p>
            <a:pPr marL="457200" indent="-457200"/>
            <a:r>
              <a:rPr lang="cs-CZ"/>
              <a:t>BRDF je modelem mikrostruktury při pohledu z dálky</a:t>
            </a:r>
          </a:p>
          <a:p>
            <a:pPr marL="457200" indent="-457200"/>
            <a:endParaRPr lang="cs-CZ"/>
          </a:p>
          <a:p>
            <a:pPr marL="457200" indent="-457200"/>
            <a:r>
              <a:rPr lang="cs-CZ"/>
              <a:t>Modely BRDF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Empirické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Fyzikálně motivované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Aproximace měřených dat</a:t>
            </a:r>
          </a:p>
          <a:p>
            <a:pPr marL="763588" lvl="1" indent="-419100"/>
            <a:endParaRPr lang="cs-CZ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Empirické BRDF modely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Libovolný </a:t>
            </a:r>
            <a:r>
              <a:rPr lang="cs-CZ" dirty="0"/>
              <a:t>vzoreček mající za argumenty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se někdy značí </a:t>
            </a:r>
            <a:r>
              <a:rPr lang="cs-CZ" i="1" dirty="0"/>
              <a:t>L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 smtClean="0"/>
              <a:t>Např</a:t>
            </a:r>
            <a:r>
              <a:rPr lang="cs-CZ" dirty="0"/>
              <a:t>. Phongův </a:t>
            </a:r>
            <a:r>
              <a:rPr lang="cs-CZ" dirty="0" smtClean="0"/>
              <a:t>model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Libovolné </a:t>
            </a:r>
            <a:r>
              <a:rPr lang="cs-CZ" dirty="0" err="1" smtClean="0"/>
              <a:t>stínovací</a:t>
            </a:r>
            <a:r>
              <a:rPr lang="cs-CZ" dirty="0" smtClean="0"/>
              <a:t> programy (</a:t>
            </a:r>
            <a:r>
              <a:rPr lang="cs-CZ" dirty="0" err="1" smtClean="0"/>
              <a:t>shadery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Phongův </a:t>
            </a:r>
            <a:r>
              <a:rPr lang="cs-CZ" sz="3200" dirty="0" smtClean="0"/>
              <a:t>osvětlovací </a:t>
            </a:r>
            <a:r>
              <a:rPr lang="cs-CZ" sz="3200" dirty="0"/>
              <a:t>model</a:t>
            </a:r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4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669" y="4503738"/>
                        <a:ext cx="40306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5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430117"/>
          </a:xfrm>
        </p:spPr>
        <p:txBody>
          <a:bodyPr/>
          <a:lstStyle/>
          <a:p>
            <a:r>
              <a:rPr lang="cs-CZ" dirty="0" smtClean="0"/>
              <a:t>Matematický </a:t>
            </a:r>
            <a:r>
              <a:rPr lang="cs-CZ" dirty="0"/>
              <a:t>popis odrazivých vlastností povrchu</a:t>
            </a:r>
          </a:p>
          <a:p>
            <a:endParaRPr lang="cs-CZ" dirty="0" smtClean="0"/>
          </a:p>
          <a:p>
            <a:r>
              <a:rPr lang="cs-CZ" dirty="0" smtClean="0"/>
              <a:t>Intuice </a:t>
            </a:r>
            <a:endParaRPr lang="cs-CZ" dirty="0"/>
          </a:p>
          <a:p>
            <a:pPr lvl="1"/>
            <a:r>
              <a:rPr lang="cs-CZ" sz="2400" b="1" dirty="0" smtClean="0"/>
              <a:t>Hodnota </a:t>
            </a:r>
            <a:r>
              <a:rPr lang="cs-CZ" sz="2400" dirty="0" smtClean="0"/>
              <a:t>BRDF = </a:t>
            </a:r>
            <a:r>
              <a:rPr lang="en-US" sz="2400" b="1" dirty="0" err="1" smtClean="0"/>
              <a:t>hustota</a:t>
            </a:r>
            <a:r>
              <a:rPr lang="en-US" sz="2400" b="1" dirty="0" smtClean="0"/>
              <a:t> pr</a:t>
            </a:r>
            <a:r>
              <a:rPr lang="cs-CZ" sz="2400" b="1" dirty="0" err="1" smtClean="0"/>
              <a:t>avděpodobnost</a:t>
            </a:r>
            <a:r>
              <a:rPr lang="en-US" sz="2400" b="1" dirty="0" err="1" smtClean="0"/>
              <a:t>i</a:t>
            </a:r>
            <a:r>
              <a:rPr lang="cs-CZ" sz="2400" dirty="0" smtClean="0"/>
              <a:t>, </a:t>
            </a:r>
            <a:r>
              <a:rPr lang="cs-CZ" sz="2400" dirty="0"/>
              <a:t>že </a:t>
            </a:r>
            <a:r>
              <a:rPr lang="cs-CZ" sz="2400" dirty="0" smtClean="0"/>
              <a:t>„foton“, </a:t>
            </a:r>
            <a:r>
              <a:rPr lang="cs-CZ" sz="2400" dirty="0"/>
              <a:t>který dopadne </a:t>
            </a:r>
            <a:r>
              <a:rPr lang="cs-CZ" sz="2400" dirty="0" smtClean="0"/>
              <a:t>na </a:t>
            </a:r>
            <a:r>
              <a:rPr lang="cs-CZ" sz="2400" dirty="0"/>
              <a:t>plochu ze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cs-CZ" sz="2400" dirty="0"/>
              <a:t>bude odražen ve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err="1" smtClean="0"/>
              <a:t>Obor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2987675" y="5254625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8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254625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157192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v </a:t>
            </a:r>
            <a:r>
              <a:rPr lang="cs-CZ" sz="3200" dirty="0"/>
              <a:t>radiometrickém názvosloví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4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038" y="3857625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5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483968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6" name="Rovnice" r:id="rId7" imgW="850680" imgH="431640" progId="Equation.3">
                  <p:embed/>
                </p:oleObj>
              </mc:Choice>
              <mc:Fallback>
                <p:oleObj name="Rovnice" r:id="rId7" imgW="85068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874" y="5342156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7" name="Rovnice" r:id="rId9" imgW="1638000" imgH="457200" progId="Equation.3">
                  <p:embed/>
                </p:oleObj>
              </mc:Choice>
              <mc:Fallback>
                <p:oleObj name="Rovnice" r:id="rId9" imgW="16380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934" y="5300663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Osvětlovací</a:t>
            </a:r>
            <a:br>
              <a:rPr lang="cs-CZ" sz="2400" dirty="0">
                <a:latin typeface="Times New Roman" pitchFamily="18" charset="0"/>
              </a:rPr>
            </a:br>
            <a:r>
              <a:rPr lang="cs-CZ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Fyzikálně korektní Phongův model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Modifikace pro zajištění reciprocity a zachování energie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Zachování energie: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cs-CZ"/>
              <a:t>Stále empirická BRDF (tj. není fyzikálně motivovaná), ale alespoň splňuje základní vlastnosti BRDF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2231231" y="2197100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2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197100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3769519" y="3906838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3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519" y="3906838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Fyzikálně </a:t>
            </a:r>
            <a:r>
              <a:rPr lang="cs-CZ" sz="3200" dirty="0"/>
              <a:t>motivované </a:t>
            </a:r>
            <a:r>
              <a:rPr lang="cs-CZ" sz="3200" dirty="0" smtClean="0"/>
              <a:t>BRDF modely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</a:t>
            </a:r>
            <a:r>
              <a:rPr lang="cs-CZ" dirty="0" err="1" smtClean="0"/>
              <a:t>Torrance</a:t>
            </a:r>
            <a:r>
              <a:rPr lang="cs-CZ" dirty="0" smtClean="0"/>
              <a:t>-</a:t>
            </a:r>
            <a:r>
              <a:rPr lang="cs-CZ" dirty="0" err="1" smtClean="0"/>
              <a:t>Sparrow</a:t>
            </a:r>
            <a:r>
              <a:rPr lang="cs-CZ" dirty="0" smtClean="0"/>
              <a:t> nebo </a:t>
            </a:r>
            <a:r>
              <a:rPr lang="cs-CZ" dirty="0" err="1" smtClean="0"/>
              <a:t>Cook</a:t>
            </a:r>
            <a:r>
              <a:rPr lang="cs-CZ" dirty="0" smtClean="0"/>
              <a:t>-</a:t>
            </a:r>
            <a:r>
              <a:rPr lang="cs-CZ" dirty="0" err="1" smtClean="0"/>
              <a:t>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cs-CZ" dirty="0" smtClean="0"/>
              <a:t>Založeno </a:t>
            </a:r>
            <a:r>
              <a:rPr lang="cs-CZ" dirty="0"/>
              <a:t>na teorii </a:t>
            </a:r>
            <a:r>
              <a:rPr lang="cs-CZ" dirty="0" smtClean="0"/>
              <a:t>mikroplošk </a:t>
            </a:r>
            <a:r>
              <a:rPr lang="en-US" dirty="0"/>
              <a:t>(</a:t>
            </a:r>
            <a:r>
              <a:rPr lang="cs-CZ" dirty="0" smtClean="0"/>
              <a:t>microfacet</a:t>
            </a:r>
            <a:r>
              <a:rPr lang="en-US" dirty="0" smtClean="0"/>
              <a:t>)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Funguje pro </a:t>
            </a:r>
            <a:r>
              <a:rPr lang="cs-CZ" dirty="0"/>
              <a:t>hrubé plochy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Torrance-Sparrow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Analyticky odvozená BRDF</a:t>
            </a:r>
          </a:p>
          <a:p>
            <a:endParaRPr lang="cs-CZ" dirty="0" smtClean="0"/>
          </a:p>
          <a:p>
            <a:r>
              <a:rPr lang="cs-CZ" dirty="0" smtClean="0"/>
              <a:t>T-S se používá pro modelování lesklých ploch (jako Phongův model)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Přesnější než Phong</a:t>
            </a:r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L</a:t>
            </a:r>
            <a:r>
              <a:rPr lang="cs-CZ" dirty="0" err="1" smtClean="0"/>
              <a:t>épe</a:t>
            </a:r>
            <a:r>
              <a:rPr lang="cs-CZ" dirty="0" smtClean="0"/>
              <a:t> odpovídá skutečnosti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Odvozena z předpokladů o </a:t>
            </a:r>
            <a:r>
              <a:rPr lang="cs-CZ" dirty="0" err="1" smtClean="0"/>
              <a:t>mikrogeometrii</a:t>
            </a:r>
            <a:r>
              <a:rPr lang="cs-CZ" dirty="0" smtClean="0"/>
              <a:t> plochy (nikoli „protože vypadá dobře“ jako u </a:t>
            </a:r>
            <a:r>
              <a:rPr lang="cs-CZ" dirty="0" err="1" smtClean="0"/>
              <a:t>Phogova</a:t>
            </a:r>
            <a:r>
              <a:rPr lang="cs-CZ" dirty="0" smtClean="0"/>
              <a:t> modelu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</a:t>
            </a:r>
            <a:r>
              <a:rPr lang="cs-CZ" dirty="0" smtClean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400" dirty="0" smtClean="0"/>
              <a:t>Předpokládáme, že plocha sestává z náhodně orientovaných plošek, tzv. „</a:t>
            </a:r>
            <a:r>
              <a:rPr lang="cs-CZ" sz="2400" dirty="0" err="1" smtClean="0"/>
              <a:t>mikrofacet</a:t>
            </a:r>
            <a:r>
              <a:rPr lang="cs-CZ" sz="2400" dirty="0" smtClean="0"/>
              <a:t>“</a:t>
            </a:r>
            <a:r>
              <a:rPr lang="en-US" sz="2400" dirty="0" smtClean="0"/>
              <a:t>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cs-CZ" dirty="0" smtClean="0"/>
              <a:t>Předpokládáme, že </a:t>
            </a:r>
            <a:r>
              <a:rPr lang="cs-CZ" dirty="0" err="1" smtClean="0"/>
              <a:t>mikrofacety</a:t>
            </a:r>
            <a:r>
              <a:rPr lang="cs-CZ" dirty="0" smtClean="0"/>
              <a:t> se chovají jako dokonalá zrcadla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cs-CZ" sz="2400" dirty="0" smtClean="0"/>
              <a:t>Bereme v úvahu 3 jevy: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682927" y="4887093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V="1">
            <a:off x="7216327" y="4887093"/>
            <a:ext cx="304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6682927" y="4201293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6835327" y="503949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V="1">
            <a:off x="6835327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5029" y="4734693"/>
            <a:ext cx="1944763" cy="1727935"/>
            <a:chOff x="755029" y="5056188"/>
            <a:chExt cx="1944763" cy="1727935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65298" y="5056188"/>
              <a:ext cx="990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9447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400" dirty="0" smtClean="0">
                  <a:latin typeface="+mj-lt"/>
                  <a:cs typeface="Times New Roman" pitchFamily="18" charset="0"/>
                </a:rPr>
                <a:t>Zastínění</a:t>
              </a:r>
            </a:p>
            <a:p>
              <a:pPr algn="l"/>
              <a:r>
                <a:rPr lang="cs-CZ" sz="240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r>
                <a:rPr lang="cs-CZ" sz="2400" b="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35896" y="4810893"/>
            <a:ext cx="1723468" cy="1651735"/>
            <a:chOff x="3635896" y="5132388"/>
            <a:chExt cx="1723468" cy="1651735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35896" y="51323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66904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Maskování</a:t>
              </a:r>
            </a:p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r>
                <a:rPr lang="cs-CZ" sz="240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153644" y="5631631"/>
            <a:ext cx="2416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smtClean="0">
                <a:latin typeface="+mj-lt"/>
                <a:cs typeface="Times New Roman" pitchFamily="18" charset="0"/>
              </a:rPr>
              <a:t>Odrazy</a:t>
            </a:r>
          </a:p>
          <a:p>
            <a:pPr algn="l"/>
            <a:r>
              <a:rPr lang="cs-CZ" sz="2400" b="0" dirty="0" smtClean="0">
                <a:latin typeface="+mj-lt"/>
                <a:cs typeface="Times New Roman" pitchFamily="18" charset="0"/>
              </a:rPr>
              <a:t>„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Interreflection</a:t>
            </a:r>
            <a:r>
              <a:rPr lang="cs-CZ" sz="2400" b="0" dirty="0" smtClean="0">
                <a:latin typeface="+mj-lt"/>
                <a:cs typeface="Times New Roman" pitchFamily="18" charset="0"/>
              </a:rPr>
              <a:t>“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 </a:t>
            </a:r>
            <a:r>
              <a:rPr lang="cs-CZ" dirty="0" smtClean="0"/>
              <a:t>BRDF: Výsledek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9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1031825"/>
          </a:xfrm>
          <a:prstGeom prst="borderCallout1">
            <a:avLst>
              <a:gd name="adj1" fmla="val 8125"/>
              <a:gd name="adj2" fmla="val 103093"/>
              <a:gd name="adj3" fmla="val 167388"/>
              <a:gd name="adj4" fmla="val 1196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Fresnelův člen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Závislost na vlnové délce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1002680"/>
          </a:xfrm>
          <a:prstGeom prst="borderCallout1">
            <a:avLst>
              <a:gd name="adj1" fmla="val 9301"/>
              <a:gd name="adj2" fmla="val -1898"/>
              <a:gd name="adj3" fmla="val 186505"/>
              <a:gd name="adj4" fmla="val -110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Geometrický útlum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Omezení BRDF na základě zastínění a maskování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2551211"/>
          </a:xfrm>
          <a:prstGeom prst="borderCallout1">
            <a:avLst>
              <a:gd name="adj1" fmla="val 4250"/>
              <a:gd name="adj2" fmla="val -3213"/>
              <a:gd name="adj3" fmla="val 10754"/>
              <a:gd name="adj4" fmla="val -365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Distribuce </a:t>
            </a:r>
            <a:r>
              <a:rPr lang="cs-CZ" sz="2000" b="1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Procento </a:t>
            </a:r>
            <a:r>
              <a:rPr lang="cs-CZ" sz="2000" b="0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 natočených tak, aby odrážely světlo směrem k pozorovateli.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n-lt"/>
                <a:cs typeface="Times New Roman" pitchFamily="18" charset="0"/>
              </a:rPr>
              <a:t>Část makroskopické plochy viditelná zdrojem světla.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j-lt"/>
                <a:cs typeface="Times New Roman" pitchFamily="18" charset="0"/>
              </a:rPr>
              <a:t>Část makroskopické plochy viditelná pozorovatelem.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Aproximace </a:t>
            </a:r>
            <a:r>
              <a:rPr lang="cs-CZ" sz="3200" dirty="0"/>
              <a:t>naměřených </a:t>
            </a:r>
            <a:r>
              <a:rPr lang="cs-CZ" sz="3200" dirty="0" smtClean="0"/>
              <a:t>BRDF dat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Buď </a:t>
            </a:r>
            <a:r>
              <a:rPr lang="cs-CZ" dirty="0"/>
              <a:t>pomocí fyzikálního modelu</a:t>
            </a:r>
          </a:p>
          <a:p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pomocí funkce navržené pro aproximaci naměřených dat: např.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nalezení parametrů BRDF modelu z dat je třeba provést </a:t>
            </a:r>
            <a:r>
              <a:rPr lang="cs-CZ" b="1" dirty="0"/>
              <a:t>nelineární </a:t>
            </a:r>
            <a:r>
              <a:rPr lang="cs-CZ" b="1" dirty="0" smtClean="0"/>
              <a:t>optimalizaci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Měření BRDF - Gonioreflektometr</a:t>
            </a:r>
            <a:endParaRPr lang="en-US" sz="320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775" y="1341438"/>
            <a:ext cx="3059113" cy="5029200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42084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897" y="2012165"/>
            <a:ext cx="4312206" cy="41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 err="1">
                <a:latin typeface="+mn-lt"/>
              </a:rPr>
              <a:t>Westin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wt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al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cs-CZ" dirty="0"/>
              <a:t>BRDF je </a:t>
            </a:r>
            <a:r>
              <a:rPr lang="cs-CZ" b="1" dirty="0"/>
              <a:t>modelem</a:t>
            </a:r>
            <a:r>
              <a:rPr lang="cs-CZ" dirty="0"/>
              <a:t> mikrostruktury při pohledu z dálky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095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557338"/>
            <a:ext cx="4681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06513"/>
            <a:ext cx="41306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133600"/>
            <a:ext cx="36988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40592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0838"/>
            <a:ext cx="439261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4022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cs-CZ" dirty="0" smtClean="0"/>
              <a:t>modely – Metodologie</a:t>
            </a:r>
            <a:endParaRPr lang="en-US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 nahrazuje simulaci světla na mikroskopické úrovni hotovou matematickou funkcí</a:t>
            </a:r>
          </a:p>
          <a:p>
            <a:r>
              <a:rPr lang="cs-CZ" dirty="0"/>
              <a:t>Stejný přístup lze použít i pro jiný případ než plochu,</a:t>
            </a:r>
            <a:br>
              <a:rPr lang="cs-CZ" dirty="0"/>
            </a:br>
            <a:r>
              <a:rPr lang="cs-CZ" dirty="0"/>
              <a:t>např. interakce světla s vlákny vlasů</a:t>
            </a:r>
          </a:p>
          <a:p>
            <a:pPr lvl="1"/>
            <a:r>
              <a:rPr lang="cs-CZ" dirty="0"/>
              <a:t>odrazy uvnitř vlákna</a:t>
            </a:r>
          </a:p>
          <a:p>
            <a:pPr lvl="2"/>
            <a:r>
              <a:rPr lang="cs-CZ" dirty="0"/>
              <a:t>mikroskopická úroveň = popíše se modelem</a:t>
            </a:r>
          </a:p>
          <a:p>
            <a:pPr lvl="2"/>
            <a:r>
              <a:rPr lang="cs-CZ" dirty="0"/>
              <a:t>při </a:t>
            </a:r>
            <a:r>
              <a:rPr lang="cs-CZ" dirty="0" err="1"/>
              <a:t>renderingu</a:t>
            </a:r>
            <a:r>
              <a:rPr lang="cs-CZ" dirty="0"/>
              <a:t> vlasů je už není třeba uvažovat, neboť jsou zahrnuty v modelu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365104"/>
            <a:ext cx="3627437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 rot="16200000">
            <a:off x="5843944" y="3295807"/>
            <a:ext cx="6295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Marschner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et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al</a:t>
            </a:r>
            <a:r>
              <a:rPr lang="cs-CZ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Light Scattering from Human Hair Fibers</a:t>
            </a:r>
            <a:r>
              <a:rPr lang="cs-CZ" sz="1400" dirty="0">
                <a:latin typeface="+mj-lt"/>
              </a:rPr>
              <a:t>, SIGGRAPH 2003</a:t>
            </a:r>
            <a:endParaRPr lang="en-US" sz="1400" dirty="0">
              <a:latin typeface="+mj-lt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Co </a:t>
            </a:r>
            <a:r>
              <a:rPr lang="cs-CZ" sz="3200" dirty="0"/>
              <a:t>to všechno znamená?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dirty="0"/>
              <a:t>lomu</a:t>
            </a:r>
          </a:p>
          <a:p>
            <a:pPr lvl="1"/>
            <a:r>
              <a:rPr lang="cs-CZ" dirty="0"/>
              <a:t>popisuje průchod světla povrchem</a:t>
            </a:r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b="1" dirty="0"/>
              <a:t>rozptylu</a:t>
            </a:r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SBRDF</a:t>
            </a:r>
            <a:r>
              <a:rPr lang="cs-CZ" dirty="0"/>
              <a:t> … </a:t>
            </a:r>
            <a:r>
              <a:rPr lang="cs-CZ" b="1" dirty="0" err="1" smtClean="0"/>
              <a:t>Spatially</a:t>
            </a:r>
            <a:r>
              <a:rPr lang="cs-CZ" b="1" dirty="0" smtClean="0"/>
              <a:t> </a:t>
            </a:r>
            <a:r>
              <a:rPr lang="cs-CZ" b="1" dirty="0" err="1" smtClean="0"/>
              <a:t>Varying</a:t>
            </a:r>
            <a:r>
              <a:rPr lang="cs-CZ" b="1" dirty="0" smtClean="0"/>
              <a:t>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Parametry BRDF se mění jako </a:t>
            </a:r>
            <a:r>
              <a:rPr lang="cs-CZ" dirty="0" err="1"/>
              <a:t>fce</a:t>
            </a:r>
            <a:r>
              <a:rPr lang="cs-CZ" dirty="0"/>
              <a:t> pozice na povrchu</a:t>
            </a:r>
          </a:p>
          <a:p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cs-CZ" b="1" dirty="0" err="1"/>
              <a:t>B</a:t>
            </a:r>
            <a:r>
              <a:rPr lang="cs-CZ" b="1" dirty="0" err="1" smtClean="0"/>
              <a:t>idirectional</a:t>
            </a:r>
            <a:r>
              <a:rPr lang="cs-CZ" b="1" dirty="0" smtClean="0"/>
              <a:t> </a:t>
            </a:r>
            <a:r>
              <a:rPr lang="cs-CZ" b="1" dirty="0" err="1"/>
              <a:t>T</a:t>
            </a:r>
            <a:r>
              <a:rPr lang="cs-CZ" b="1" dirty="0" err="1" smtClean="0"/>
              <a:t>exture</a:t>
            </a:r>
            <a:r>
              <a:rPr lang="cs-CZ" b="1" dirty="0" smtClean="0"/>
              <a:t> </a:t>
            </a:r>
            <a:r>
              <a:rPr lang="cs-CZ" b="1" dirty="0" err="1"/>
              <a:t>F</a:t>
            </a:r>
            <a:r>
              <a:rPr lang="cs-CZ" b="1" dirty="0" err="1" smtClean="0"/>
              <a:t>unction</a:t>
            </a:r>
            <a:endParaRPr lang="cs-CZ" b="1" dirty="0"/>
          </a:p>
          <a:p>
            <a:pPr lvl="1"/>
            <a:r>
              <a:rPr lang="cs-CZ" dirty="0"/>
              <a:t>Pro materiály se složitou odrazivostí a texturou</a:t>
            </a:r>
          </a:p>
          <a:p>
            <a:pPr lvl="1"/>
            <a:r>
              <a:rPr lang="cs-CZ" dirty="0"/>
              <a:t>Na rozdíl od BRDF modeluje materiál i na </a:t>
            </a:r>
            <a:r>
              <a:rPr lang="cs-CZ" dirty="0" err="1"/>
              <a:t>meso</a:t>
            </a:r>
            <a:r>
              <a:rPr lang="cs-CZ" dirty="0"/>
              <a:t>-</a:t>
            </a:r>
            <a:r>
              <a:rPr lang="cs-CZ" dirty="0" err="1"/>
              <a:t>scale</a:t>
            </a:r>
            <a:endParaRPr lang="cs-CZ" dirty="0"/>
          </a:p>
          <a:p>
            <a:pPr lvl="2"/>
            <a:r>
              <a:rPr lang="cs-CZ" dirty="0"/>
              <a:t>Nahrazuje použití </a:t>
            </a:r>
            <a:r>
              <a:rPr lang="cs-CZ" dirty="0" err="1"/>
              <a:t>bump</a:t>
            </a:r>
            <a:r>
              <a:rPr lang="cs-CZ" dirty="0"/>
              <a:t> map / </a:t>
            </a:r>
            <a:r>
              <a:rPr lang="cs-CZ" dirty="0" err="1"/>
              <a:t>normal</a:t>
            </a:r>
            <a:r>
              <a:rPr lang="cs-CZ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585096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cs-CZ" dirty="0"/>
              <a:t>světlo přicházející v bodě </a:t>
            </a:r>
            <a:r>
              <a:rPr lang="cs-CZ" b="1" dirty="0"/>
              <a:t>x</a:t>
            </a:r>
            <a:r>
              <a:rPr lang="cs-CZ" dirty="0"/>
              <a:t> se odrazí ve stejném bodě</a:t>
            </a:r>
          </a:p>
          <a:p>
            <a:pPr lvl="1"/>
            <a:r>
              <a:rPr lang="cs-CZ" dirty="0"/>
              <a:t>žádné cestování světla po povrchem</a:t>
            </a:r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sub-surface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cs-CZ" dirty="0" smtClean="0"/>
              <a:t>modeluje odrazy světla pod povrchem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Sub-surface scattering způsobuje změkčení vzhledu materiálů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Helmholzova</a:t>
            </a:r>
            <a:r>
              <a:rPr lang="cs-CZ" b="1" dirty="0" smtClean="0"/>
              <a:t> reciprocita</a:t>
            </a:r>
            <a:r>
              <a:rPr lang="cs-CZ" dirty="0" smtClean="0"/>
              <a:t> (fyzikálně korektní BRDF)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2014</a:t>
            </a:r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348880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12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cs-CZ" b="1" dirty="0" smtClean="0"/>
              <a:t>Zachování energie</a:t>
            </a:r>
            <a:endParaRPr lang="en-US" b="1" dirty="0" smtClean="0"/>
          </a:p>
          <a:p>
            <a:pPr lvl="1"/>
            <a:r>
              <a:rPr lang="cs-CZ" dirty="0" smtClean="0"/>
              <a:t>Odražený </a:t>
            </a:r>
            <a:r>
              <a:rPr lang="cs-CZ" dirty="0" smtClean="0"/>
              <a:t>tok </a:t>
            </a:r>
            <a:r>
              <a:rPr lang="cs-CZ" dirty="0" smtClean="0"/>
              <a:t>na jednotku plochy (tj. </a:t>
            </a:r>
            <a:r>
              <a:rPr lang="cs-CZ" dirty="0" err="1" smtClean="0"/>
              <a:t>radiosita</a:t>
            </a:r>
            <a:r>
              <a:rPr lang="cs-CZ" dirty="0" smtClean="0"/>
              <a:t> </a:t>
            </a:r>
            <a:r>
              <a:rPr lang="cs-CZ" i="1" dirty="0" smtClean="0"/>
              <a:t>B</a:t>
            </a:r>
            <a:r>
              <a:rPr lang="cs-CZ" dirty="0" smtClean="0"/>
              <a:t>) nemůže být větší než příchozí </a:t>
            </a:r>
            <a:r>
              <a:rPr lang="cs-CZ" dirty="0" smtClean="0"/>
              <a:t>tok </a:t>
            </a:r>
            <a:r>
              <a:rPr lang="cs-CZ" dirty="0" smtClean="0"/>
              <a:t>na jednotku plochy (tj. </a:t>
            </a:r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i="1" dirty="0" smtClean="0"/>
              <a:t>E</a:t>
            </a:r>
            <a:r>
              <a:rPr lang="cs-CZ" dirty="0" smtClean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PG III (NPGR010) - J. </a:t>
            </a:r>
            <a:r>
              <a:rPr lang="en-US" altLang="en-US" dirty="0" err="1" smtClean="0"/>
              <a:t>Křivánek</a:t>
            </a:r>
            <a:r>
              <a:rPr lang="en-US" altLang="en-US" dirty="0" smtClean="0"/>
              <a:t> </a:t>
            </a:r>
            <a:r>
              <a:rPr lang="en-US" altLang="en-US" dirty="0" smtClean="0"/>
              <a:t>2014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23015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2" name="Rovnice" r:id="rId4" imgW="3098520" imgH="1320480" progId="Equation.3">
                  <p:embed/>
                </p:oleObj>
              </mc:Choice>
              <mc:Fallback>
                <p:oleObj name="Rovnice" r:id="rId4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5655</TotalTime>
  <Words>2051</Words>
  <Application>Microsoft Office PowerPoint</Application>
  <PresentationFormat>Předvádění na obrazovce (4:3)</PresentationFormat>
  <Paragraphs>477</Paragraphs>
  <Slides>79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79</vt:i4>
      </vt:variant>
    </vt:vector>
  </HeadingPairs>
  <TitlesOfParts>
    <vt:vector size="83" baseType="lpstr">
      <vt:lpstr>Hrany</vt:lpstr>
      <vt:lpstr>Rovnice</vt:lpstr>
      <vt:lpstr>Equation</vt:lpstr>
      <vt:lpstr>Editor rovnic 3.0</vt:lpstr>
      <vt:lpstr>Počítačová grafika III –     Odraz světla, BRDF</vt:lpstr>
      <vt:lpstr>Základní radiometrické veličiny</vt:lpstr>
      <vt:lpstr>Interakce světla s povrchem</vt:lpstr>
      <vt:lpstr>Interakce světla s povrchem</vt:lpstr>
      <vt:lpstr>BRDF</vt:lpstr>
      <vt:lpstr>BRDF</vt:lpstr>
      <vt:lpstr>BRDF</vt:lpstr>
      <vt:lpstr>Vlastnosti BRDF</vt:lpstr>
      <vt:lpstr>Vlastnosti BRDF</vt:lpstr>
      <vt:lpstr>Vlastnosti BRDF – (An)izotropie</vt:lpstr>
      <vt:lpstr>Anizotropní BRDF</vt:lpstr>
      <vt:lpstr>Anizotropní BRDF</vt:lpstr>
      <vt:lpstr>Anizotropní BRDF – Shrnutí</vt:lpstr>
      <vt:lpstr>Rovnice odrazu</vt:lpstr>
      <vt:lpstr>Rovnice odrazu</vt:lpstr>
      <vt:lpstr>Rovnice odrazu</vt:lpstr>
      <vt:lpstr>Odrazivost (reflektance)</vt:lpstr>
      <vt:lpstr>Hemisféricko-směrová odrazivost</vt:lpstr>
      <vt:lpstr>Prezentace aplikace PowerPoint</vt:lpstr>
      <vt:lpstr>Prezentace aplikace PowerPoint</vt:lpstr>
      <vt:lpstr>Komponenty BRDF</vt:lpstr>
      <vt:lpstr>Ideálně difúzní odraz</vt:lpstr>
      <vt:lpstr>Ideálně difúzní odraz</vt:lpstr>
      <vt:lpstr>Ideálně difúzní odraz</vt:lpstr>
      <vt:lpstr>Ideálně difúzní odraz</vt:lpstr>
      <vt:lpstr>Ideálně difúzní odraz</vt:lpstr>
      <vt:lpstr>Bílá tma</vt:lpstr>
      <vt:lpstr>Bílá tma</vt:lpstr>
      <vt:lpstr>Ideální zrcadlový odraz</vt:lpstr>
      <vt:lpstr>Ideální zrcadlový odraz</vt:lpstr>
      <vt:lpstr>Prezentace aplikace PowerPoint</vt:lpstr>
      <vt:lpstr>Prezentace aplikace PowerPoint</vt:lpstr>
      <vt:lpstr>Zákon odrazu</vt:lpstr>
      <vt:lpstr>Odbočka: Diracova Delta distribuce</vt:lpstr>
      <vt:lpstr>Ideální zrcadlový odraz – BRDF</vt:lpstr>
      <vt:lpstr>Ideální zrcadlový odraz – BRDF</vt:lpstr>
      <vt:lpstr>Prezentace aplikace PowerPoint</vt:lpstr>
      <vt:lpstr>Ideální zrcadlový lom</vt:lpstr>
      <vt:lpstr>Ideální zrcadlový lom</vt:lpstr>
      <vt:lpstr>Ideální zrcadlový lom</vt:lpstr>
      <vt:lpstr>Ideální zrcadlový lom</vt:lpstr>
      <vt:lpstr>Ideální zrcadlový lom</vt:lpstr>
      <vt:lpstr>Ideální zrcadlový lom – BRDF</vt:lpstr>
      <vt:lpstr>Fresnelovy rovnice</vt:lpstr>
      <vt:lpstr>Fresnelovy rovnice</vt:lpstr>
      <vt:lpstr>Fresnelovy rovnice</vt:lpstr>
      <vt:lpstr>Fresnelovy rovnice</vt:lpstr>
      <vt:lpstr>Fresnelovy rovnice</vt:lpstr>
      <vt:lpstr>Fresnelovy rovnice</vt:lpstr>
      <vt:lpstr>Prezentace aplikace PowerPoint</vt:lpstr>
      <vt:lpstr>Prezentace aplikace PowerPoint</vt:lpstr>
      <vt:lpstr>Lesklý odraz</vt:lpstr>
      <vt:lpstr>Lesklý odraz</vt:lpstr>
      <vt:lpstr>Hrubost povrchu a rozmazané odrazy</vt:lpstr>
      <vt:lpstr>Prezentace aplikace PowerPoint</vt:lpstr>
      <vt:lpstr>BRDF modely</vt:lpstr>
      <vt:lpstr>Modelování BRDF</vt:lpstr>
      <vt:lpstr>Empirické BRDF modely</vt:lpstr>
      <vt:lpstr>Phongův osvětlovací model</vt:lpstr>
      <vt:lpstr>Phong v radiometrickém názvosloví</vt:lpstr>
      <vt:lpstr>Fyzikálně korektní Phongův model</vt:lpstr>
      <vt:lpstr>Fyzikálně motivované BRDF modely</vt:lpstr>
      <vt:lpstr>Prezentace aplikace PowerPoint</vt:lpstr>
      <vt:lpstr>Torrance-Sparrow BRDF</vt:lpstr>
      <vt:lpstr>Torrance-Sparrow BRDF</vt:lpstr>
      <vt:lpstr>Torrance-Sparrow BRDF: Výsledek</vt:lpstr>
      <vt:lpstr>Aproximace naměřených BRDF dat</vt:lpstr>
      <vt:lpstr>Měření BRDF - Gonioreflektometr</vt:lpstr>
      <vt:lpstr>BRDF modely vs skutečnost</vt:lpstr>
      <vt:lpstr>BRDF modely vs skutečnost</vt:lpstr>
      <vt:lpstr>BRDF modely vs skutečnost</vt:lpstr>
      <vt:lpstr>BRDF modely vs skutečnost</vt:lpstr>
      <vt:lpstr>BRDF modely vs skutečnost</vt:lpstr>
      <vt:lpstr>BRDF modely – Metodologie</vt:lpstr>
      <vt:lpstr>BRDF, BTDF, BSDF:  Co to všechno znamená?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jarda</cp:lastModifiedBy>
  <cp:revision>3449</cp:revision>
  <dcterms:created xsi:type="dcterms:W3CDTF">2006-11-17T09:10:54Z</dcterms:created>
  <dcterms:modified xsi:type="dcterms:W3CDTF">2014-12-18T16:43:48Z</dcterms:modified>
</cp:coreProperties>
</file>